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74" r:id="rId15"/>
    <p:sldId id="269" r:id="rId16"/>
    <p:sldId id="308" r:id="rId17"/>
    <p:sldId id="275" r:id="rId18"/>
    <p:sldId id="307" r:id="rId19"/>
    <p:sldId id="271" r:id="rId20"/>
    <p:sldId id="272" r:id="rId21"/>
    <p:sldId id="276" r:id="rId22"/>
    <p:sldId id="278" r:id="rId23"/>
    <p:sldId id="273" r:id="rId24"/>
    <p:sldId id="277" r:id="rId25"/>
    <p:sldId id="287" r:id="rId26"/>
    <p:sldId id="286" r:id="rId27"/>
    <p:sldId id="280" r:id="rId28"/>
    <p:sldId id="289" r:id="rId29"/>
    <p:sldId id="290" r:id="rId30"/>
    <p:sldId id="282" r:id="rId31"/>
    <p:sldId id="288" r:id="rId32"/>
    <p:sldId id="291" r:id="rId33"/>
    <p:sldId id="292" r:id="rId34"/>
    <p:sldId id="283" r:id="rId35"/>
    <p:sldId id="284" r:id="rId36"/>
    <p:sldId id="285" r:id="rId37"/>
    <p:sldId id="293" r:id="rId38"/>
    <p:sldId id="298" r:id="rId39"/>
    <p:sldId id="294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E4DF0-3D19-43ED-ABF5-CD67C918CE6B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718D4-B12E-4942-8B3E-7A07803520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919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CD18A-FED9-4088-AA12-7C4B925A294A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B7478-D330-4ED4-8886-81006846FA2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7869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1948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7239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4727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1777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3941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3986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44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7273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439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3048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1167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6473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0055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0660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7627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14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2051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9380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9205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368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9909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513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99309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6753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1475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71557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33936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61291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1898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71329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3645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2315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559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11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53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41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0132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B7478-D330-4ED4-8886-81006846FA2E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8883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511-4018-41F6-A986-E12A3B61B738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58DF-A3FE-43A4-8267-E0CDD22E5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535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511-4018-41F6-A986-E12A3B61B738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58DF-A3FE-43A4-8267-E0CDD22E5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821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511-4018-41F6-A986-E12A3B61B738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58DF-A3FE-43A4-8267-E0CDD22E5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868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511-4018-41F6-A986-E12A3B61B738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58DF-A3FE-43A4-8267-E0CDD22E5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763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511-4018-41F6-A986-E12A3B61B738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58DF-A3FE-43A4-8267-E0CDD22E5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155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511-4018-41F6-A986-E12A3B61B738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58DF-A3FE-43A4-8267-E0CDD22E5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307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511-4018-41F6-A986-E12A3B61B738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58DF-A3FE-43A4-8267-E0CDD22E5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55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511-4018-41F6-A986-E12A3B61B738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58DF-A3FE-43A4-8267-E0CDD22E5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921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511-4018-41F6-A986-E12A3B61B738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58DF-A3FE-43A4-8267-E0CDD22E5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271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511-4018-41F6-A986-E12A3B61B738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58DF-A3FE-43A4-8267-E0CDD22E5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532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511-4018-41F6-A986-E12A3B61B738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E58DF-A3FE-43A4-8267-E0CDD22E5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27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511-4018-41F6-A986-E12A3B61B738}" type="datetimeFigureOut">
              <a:rPr lang="th-TH" smtClean="0"/>
              <a:t>15/01/61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E58DF-A3FE-43A4-8267-E0CDD22E53D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709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7200" b="1" dirty="0" smtClean="0"/>
              <a:t>Journal club</a:t>
            </a:r>
            <a:endParaRPr lang="th-TH" sz="7200" b="1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th-TH" dirty="0" smtClean="0"/>
              <a:t>พ.ศรเจน/</a:t>
            </a:r>
            <a:r>
              <a:rPr lang="th-TH" dirty="0" err="1" smtClean="0"/>
              <a:t>อ.ณัฐธพงษ์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19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Study Interventions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Resting blood pressure </a:t>
            </a:r>
            <a:r>
              <a:rPr lang="en-US" sz="2800" dirty="0"/>
              <a:t>from the preoperative anesthesiology </a:t>
            </a:r>
            <a:r>
              <a:rPr lang="en-US" sz="2800" dirty="0" smtClean="0"/>
              <a:t>consultation/</a:t>
            </a:r>
            <a:r>
              <a:rPr lang="en-US" sz="2800" dirty="0"/>
              <a:t>patient medical record </a:t>
            </a:r>
            <a:br>
              <a:rPr lang="en-US" sz="2800" dirty="0"/>
            </a:br>
            <a:r>
              <a:rPr lang="en-US" sz="2800" dirty="0"/>
              <a:t>/surgical </a:t>
            </a:r>
            <a:r>
              <a:rPr lang="en-US" sz="2800" dirty="0" smtClean="0"/>
              <a:t>ward, day </a:t>
            </a:r>
            <a:r>
              <a:rPr lang="en-US" sz="2800" dirty="0"/>
              <a:t>before </a:t>
            </a:r>
            <a:r>
              <a:rPr lang="en-US" sz="2800" dirty="0" smtClean="0"/>
              <a:t>surgery (supine position)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 intervention period from anesthesia induction to 4 hours after completion of surgery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Invasive blood pressure measurement (radial catheter)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7586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Fluid management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Ringer </a:t>
            </a:r>
            <a:r>
              <a:rPr lang="en-US" sz="2800" dirty="0">
                <a:solidFill>
                  <a:srgbClr val="FF0000"/>
                </a:solidFill>
              </a:rPr>
              <a:t>solution </a:t>
            </a:r>
            <a:r>
              <a:rPr lang="en-US" sz="2800" dirty="0"/>
              <a:t>was infused </a:t>
            </a:r>
            <a:r>
              <a:rPr lang="en-US" sz="2800" dirty="0" smtClean="0"/>
              <a:t>rate 4 mL/kg/hour </a:t>
            </a:r>
            <a:r>
              <a:rPr lang="en-US" sz="2800" dirty="0"/>
              <a:t>to </a:t>
            </a:r>
            <a:r>
              <a:rPr lang="en-US" sz="2800" dirty="0" smtClean="0"/>
              <a:t>maintenance </a:t>
            </a:r>
            <a:r>
              <a:rPr lang="en-US" sz="2800" dirty="0"/>
              <a:t>fluid </a:t>
            </a:r>
            <a:r>
              <a:rPr lang="en-US" sz="2800" dirty="0" smtClean="0"/>
              <a:t>requirements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6</a:t>
            </a:r>
            <a:r>
              <a:rPr lang="en-US" sz="2800" dirty="0">
                <a:solidFill>
                  <a:srgbClr val="FF0000"/>
                </a:solidFill>
              </a:rPr>
              <a:t>% </a:t>
            </a:r>
            <a:r>
              <a:rPr lang="en-US" sz="2800" dirty="0" err="1">
                <a:solidFill>
                  <a:srgbClr val="FF0000"/>
                </a:solidFill>
              </a:rPr>
              <a:t>hydroxyethyl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starch </a:t>
            </a:r>
            <a:r>
              <a:rPr lang="en-US" sz="2800" dirty="0" smtClean="0"/>
              <a:t>(MW </a:t>
            </a:r>
            <a:r>
              <a:rPr lang="en-US" sz="2800" dirty="0"/>
              <a:t>130 </a:t>
            </a:r>
            <a:r>
              <a:rPr lang="en-US" sz="2800" dirty="0" err="1"/>
              <a:t>kDa</a:t>
            </a:r>
            <a:r>
              <a:rPr lang="en-US" sz="2800" dirty="0"/>
              <a:t>, substitution ratio of 0.4) </a:t>
            </a:r>
            <a:r>
              <a:rPr lang="en-US" sz="2800" dirty="0" smtClean="0"/>
              <a:t>in 0.9</a:t>
            </a:r>
            <a:r>
              <a:rPr lang="en-US" sz="2800" dirty="0"/>
              <a:t>% saline administered in 250-mL boluses to achieve </a:t>
            </a:r>
            <a:r>
              <a:rPr lang="en-US" sz="2800" dirty="0" smtClean="0"/>
              <a:t>and maintain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maximal value of stroke volume </a:t>
            </a:r>
            <a:endParaRPr lang="th-TH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Standard </a:t>
            </a:r>
            <a:r>
              <a:rPr lang="en-US" b="1" dirty="0"/>
              <a:t>treatment group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Decrease </a:t>
            </a:r>
            <a:r>
              <a:rPr lang="en-US" sz="2800" dirty="0"/>
              <a:t>in </a:t>
            </a:r>
            <a:r>
              <a:rPr lang="en-US" sz="2800" dirty="0">
                <a:solidFill>
                  <a:srgbClr val="FF0000"/>
                </a:solidFill>
              </a:rPr>
              <a:t>SBP </a:t>
            </a:r>
            <a:r>
              <a:rPr lang="en-US" sz="2800" dirty="0" smtClean="0">
                <a:solidFill>
                  <a:srgbClr val="FF0000"/>
                </a:solidFill>
              </a:rPr>
              <a:t>below 80 mmHg </a:t>
            </a:r>
            <a:r>
              <a:rPr lang="en-US" sz="2800" dirty="0">
                <a:solidFill>
                  <a:srgbClr val="FF0000"/>
                </a:solidFill>
              </a:rPr>
              <a:t>or lower than 40% from the patient’s </a:t>
            </a:r>
            <a:r>
              <a:rPr lang="en-US" sz="2800" dirty="0" smtClean="0">
                <a:solidFill>
                  <a:srgbClr val="FF0000"/>
                </a:solidFill>
              </a:rPr>
              <a:t>reference value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Intravenous </a:t>
            </a:r>
            <a:r>
              <a:rPr lang="en-US" sz="2800" dirty="0">
                <a:solidFill>
                  <a:srgbClr val="FF0000"/>
                </a:solidFill>
              </a:rPr>
              <a:t>ephedrine</a:t>
            </a:r>
            <a:r>
              <a:rPr lang="en-US" sz="2800" dirty="0"/>
              <a:t> administered in 6-mg boluses (for a maximum dose not exceeding 60 mg)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A</a:t>
            </a:r>
            <a:r>
              <a:rPr lang="en-US" sz="2800" dirty="0" smtClean="0"/>
              <a:t>fter 60 </a:t>
            </a:r>
            <a:r>
              <a:rPr lang="en-US" sz="2800" dirty="0"/>
              <a:t>mg </a:t>
            </a:r>
            <a:r>
              <a:rPr lang="en-US" sz="2800" dirty="0" smtClean="0"/>
              <a:t>of ephedrine</a:t>
            </a:r>
            <a:r>
              <a:rPr lang="en-US" sz="2800" dirty="0"/>
              <a:t>, the use of </a:t>
            </a:r>
            <a:r>
              <a:rPr lang="en-US" sz="2800" dirty="0">
                <a:solidFill>
                  <a:srgbClr val="FF0000"/>
                </a:solidFill>
              </a:rPr>
              <a:t>norepinephrine was permitted as rescue therapy</a:t>
            </a:r>
            <a:endParaRPr lang="th-TH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Individualized </a:t>
            </a:r>
            <a:r>
              <a:rPr lang="en-US" b="1" dirty="0"/>
              <a:t>treatment group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 SBP was targeted to remain within </a:t>
            </a:r>
            <a:r>
              <a:rPr lang="en-US" sz="2800" dirty="0">
                <a:solidFill>
                  <a:srgbClr val="FF0000"/>
                </a:solidFill>
              </a:rPr>
              <a:t>±10% of the reference value 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Continuous </a:t>
            </a:r>
            <a:r>
              <a:rPr lang="en-US" sz="2800" dirty="0">
                <a:solidFill>
                  <a:srgbClr val="FF0000"/>
                </a:solidFill>
              </a:rPr>
              <a:t>infusion of </a:t>
            </a:r>
            <a:r>
              <a:rPr lang="en-US" sz="2800" dirty="0" smtClean="0">
                <a:solidFill>
                  <a:srgbClr val="FF0000"/>
                </a:solidFill>
              </a:rPr>
              <a:t>norepinephrine </a:t>
            </a:r>
            <a:r>
              <a:rPr lang="en-US" sz="2800" dirty="0" smtClean="0"/>
              <a:t>(Norepinephrine 2.5 </a:t>
            </a:r>
            <a:r>
              <a:rPr lang="en-US" sz="2800" dirty="0"/>
              <a:t>mg in 250 mL of 0.9% </a:t>
            </a:r>
            <a:r>
              <a:rPr lang="en-US" sz="2800" dirty="0" smtClean="0"/>
              <a:t>saline)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7799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Primary </a:t>
            </a:r>
            <a:r>
              <a:rPr lang="en-US" b="1" dirty="0"/>
              <a:t>outcome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Systemic </a:t>
            </a:r>
            <a:r>
              <a:rPr lang="en-US" sz="2800" dirty="0"/>
              <a:t>inflammatory response </a:t>
            </a:r>
            <a:r>
              <a:rPr lang="en-US" sz="2800" dirty="0" smtClean="0"/>
              <a:t>syndrome (SIRS</a:t>
            </a:r>
            <a:r>
              <a:rPr lang="en-US" sz="2800" dirty="0"/>
              <a:t>) and at least 1 </a:t>
            </a:r>
            <a:r>
              <a:rPr lang="en-US" sz="2800" dirty="0" smtClean="0"/>
              <a:t>organ dysfunction </a:t>
            </a:r>
            <a:r>
              <a:rPr lang="en-US" sz="2800" dirty="0"/>
              <a:t>occurring </a:t>
            </a:r>
            <a:r>
              <a:rPr lang="en-US" sz="2800" dirty="0">
                <a:solidFill>
                  <a:srgbClr val="FF0000"/>
                </a:solidFill>
              </a:rPr>
              <a:t>by day 7 after </a:t>
            </a:r>
            <a:r>
              <a:rPr lang="en-US" sz="2800" dirty="0" smtClean="0">
                <a:solidFill>
                  <a:srgbClr val="FF0000"/>
                </a:solidFill>
              </a:rPr>
              <a:t>surgery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5611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O</a:t>
            </a:r>
            <a:r>
              <a:rPr lang="en-US" b="1" dirty="0" smtClean="0"/>
              <a:t>rgan dysfunction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Renal (</a:t>
            </a:r>
            <a:r>
              <a:rPr lang="en-US" sz="2800" dirty="0"/>
              <a:t>defined by a risk, injury, failure, </a:t>
            </a:r>
            <a:r>
              <a:rPr lang="en-US" sz="2800" dirty="0" smtClean="0"/>
              <a:t>loss, and </a:t>
            </a:r>
            <a:r>
              <a:rPr lang="en-US" sz="2800" dirty="0"/>
              <a:t>end-stage kidney injury [RIFLE] stage of risk or </a:t>
            </a:r>
            <a:r>
              <a:rPr lang="en-US" sz="2800" dirty="0" smtClean="0"/>
              <a:t>higher)</a:t>
            </a: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Respiratory </a:t>
            </a:r>
            <a:r>
              <a:rPr lang="en-US" sz="2800" dirty="0"/>
              <a:t>(need for invasive or noninvasive ventilation </a:t>
            </a:r>
            <a:r>
              <a:rPr lang="en-US" sz="2800" dirty="0" smtClean="0"/>
              <a:t>for respiratory failure)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Cardiovascular </a:t>
            </a:r>
            <a:r>
              <a:rPr lang="en-US" sz="2800" dirty="0"/>
              <a:t>(acute cardiac failure </a:t>
            </a:r>
            <a:r>
              <a:rPr lang="en-US" sz="2800" dirty="0" smtClean="0"/>
              <a:t>or myocardial </a:t>
            </a:r>
            <a:r>
              <a:rPr lang="en-US" sz="2800" dirty="0"/>
              <a:t>ischemia or </a:t>
            </a:r>
            <a:r>
              <a:rPr lang="en-US" sz="2800" dirty="0" smtClean="0"/>
              <a:t>infarction)</a:t>
            </a:r>
          </a:p>
        </p:txBody>
      </p:sp>
    </p:spTree>
    <p:extLst>
      <p:ext uri="{BB962C8B-B14F-4D97-AF65-F5344CB8AC3E}">
        <p14:creationId xmlns:p14="http://schemas.microsoft.com/office/powerpoint/2010/main" val="27799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RIFLE criteria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8672" b="23399"/>
          <a:stretch/>
        </p:blipFill>
        <p:spPr bwMode="auto">
          <a:xfrm>
            <a:off x="-25152" y="1772816"/>
            <a:ext cx="9169152" cy="372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8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O</a:t>
            </a:r>
            <a:r>
              <a:rPr lang="en-US" b="1" dirty="0" smtClean="0"/>
              <a:t>rgan dysfunction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Neurologic </a:t>
            </a:r>
            <a:r>
              <a:rPr lang="en-US" sz="2800" dirty="0"/>
              <a:t>(stroke or altered consciousness, defined as a Glasgow Coma Scale </a:t>
            </a:r>
            <a:r>
              <a:rPr lang="en-US" sz="2800" dirty="0" smtClean="0"/>
              <a:t>score ≤14)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Coagulation </a:t>
            </a:r>
            <a:r>
              <a:rPr lang="en-US" sz="2800" dirty="0"/>
              <a:t>(Sequential Organ Failure </a:t>
            </a:r>
            <a:r>
              <a:rPr lang="en-US" sz="2800" dirty="0" smtClean="0"/>
              <a:t>Assessment [SOFA] </a:t>
            </a:r>
            <a:r>
              <a:rPr lang="en-US" sz="2800" dirty="0" err="1" smtClean="0"/>
              <a:t>subscore</a:t>
            </a:r>
            <a:r>
              <a:rPr lang="en-US" sz="2800" dirty="0" smtClean="0"/>
              <a:t> </a:t>
            </a:r>
            <a:r>
              <a:rPr lang="en-US" sz="2800" dirty="0"/>
              <a:t>≥2 points in the coagulation component</a:t>
            </a:r>
            <a:r>
              <a:rPr lang="en-US" sz="2800" dirty="0" smtClean="0"/>
              <a:t>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4744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SOFA score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08" y="1556792"/>
            <a:ext cx="915690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4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Secondary </a:t>
            </a:r>
            <a:r>
              <a:rPr lang="en-US" b="1" dirty="0"/>
              <a:t>outcomes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SOFA </a:t>
            </a:r>
            <a:r>
              <a:rPr lang="en-US" sz="2800" dirty="0"/>
              <a:t>score on days </a:t>
            </a:r>
            <a:r>
              <a:rPr lang="en-US" sz="2800" dirty="0" smtClean="0"/>
              <a:t>1, 2</a:t>
            </a:r>
            <a:r>
              <a:rPr lang="en-US" sz="2800" dirty="0"/>
              <a:t>, and </a:t>
            </a:r>
            <a:r>
              <a:rPr lang="en-US" sz="2800" dirty="0" smtClean="0"/>
              <a:t>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SIRS score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Durations of intensive care unit and hospital stay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Postoperative complications at </a:t>
            </a:r>
            <a:r>
              <a:rPr lang="en-US" sz="2800" dirty="0"/>
              <a:t>30 days after </a:t>
            </a:r>
            <a:r>
              <a:rPr lang="en-US" sz="2800" dirty="0" smtClean="0"/>
              <a:t>surgery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All cause mortality </a:t>
            </a:r>
            <a:r>
              <a:rPr lang="en-US" sz="2800" dirty="0"/>
              <a:t>at 30 days after </a:t>
            </a:r>
            <a:r>
              <a:rPr lang="en-US" sz="2800" dirty="0" smtClean="0"/>
              <a:t>surgery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11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" y="785946"/>
            <a:ext cx="9139777" cy="336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08" y="24899"/>
            <a:ext cx="4631631" cy="73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62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Postoperative complications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Infectious complications </a:t>
            </a:r>
            <a:r>
              <a:rPr lang="en-US" sz="2800" dirty="0"/>
              <a:t>(sepsis, severe sepsis, and septic </a:t>
            </a:r>
            <a:r>
              <a:rPr lang="en-US" sz="2800" dirty="0" smtClean="0"/>
              <a:t>shock)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Respiratory </a:t>
            </a:r>
            <a:r>
              <a:rPr lang="en-US" sz="2800" dirty="0"/>
              <a:t>complications (hypoxemia, pneumonia, need for noninvasive </a:t>
            </a:r>
            <a:r>
              <a:rPr lang="en-US" sz="2800" dirty="0" smtClean="0"/>
              <a:t>or invasive mechanical ventilation </a:t>
            </a:r>
            <a:r>
              <a:rPr lang="en-US" sz="2800" dirty="0"/>
              <a:t>for respiratory failure, </a:t>
            </a:r>
            <a:r>
              <a:rPr lang="en-US" sz="2800" dirty="0" smtClean="0"/>
              <a:t>ARDS)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Neurologic complications (stroke</a:t>
            </a:r>
            <a:r>
              <a:rPr lang="en-US" sz="2800" dirty="0"/>
              <a:t>, altered consciousness</a:t>
            </a:r>
            <a:r>
              <a:rPr lang="en-US" sz="2800" dirty="0" smtClean="0"/>
              <a:t>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5611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Postoperative complications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Cardiovascular complications (cardiac </a:t>
            </a:r>
            <a:r>
              <a:rPr lang="en-US" sz="2800" dirty="0"/>
              <a:t>arrhythmia, acute heart failure, myocardial </a:t>
            </a:r>
            <a:r>
              <a:rPr lang="en-US" sz="2800" dirty="0" smtClean="0"/>
              <a:t>infarction)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Surgical </a:t>
            </a:r>
            <a:r>
              <a:rPr lang="en-US" sz="2800" dirty="0"/>
              <a:t>complications (anastomotic leak, </a:t>
            </a:r>
            <a:r>
              <a:rPr lang="en-US" sz="2800" dirty="0" smtClean="0"/>
              <a:t>surgical site </a:t>
            </a:r>
            <a:r>
              <a:rPr lang="en-US" sz="2800" dirty="0"/>
              <a:t>infection, reoperation</a:t>
            </a:r>
            <a:r>
              <a:rPr lang="en-US" sz="28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Adverse events included severe bradycardia (heart rate &lt;40 beats/min) and major bleeding (transfusion of ≥4 units of red blood cells)</a:t>
            </a:r>
          </a:p>
          <a:p>
            <a:pPr>
              <a:buFont typeface="Wingdings" panose="05000000000000000000" pitchFamily="2" charset="2"/>
              <a:buChar char="q"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5108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Randomization and Blinding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Enrollment, randomization (1:1 allocation ratio</a:t>
            </a:r>
            <a:r>
              <a:rPr lang="en-US" sz="28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Research </a:t>
            </a:r>
            <a:r>
              <a:rPr lang="en-US" sz="2800" dirty="0"/>
              <a:t>staff members who collected data during surgery could not be blinded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Strict </a:t>
            </a:r>
            <a:r>
              <a:rPr lang="en-US" sz="2800" dirty="0"/>
              <a:t>blinding during the follow-up period and during </a:t>
            </a:r>
            <a:r>
              <a:rPr lang="en-US" sz="2800" dirty="0" smtClean="0"/>
              <a:t>data collection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2227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67" y="33967"/>
            <a:ext cx="8288397" cy="677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1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86678" cy="65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7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Results</a:t>
            </a:r>
            <a:endParaRPr lang="th-TH" b="1" dirty="0"/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487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/>
          <a:stretch/>
        </p:blipFill>
        <p:spPr bwMode="auto">
          <a:xfrm>
            <a:off x="755576" y="188640"/>
            <a:ext cx="7533084" cy="644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7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3"/>
            <a:ext cx="8097473" cy="57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6015" r="882" b="87228"/>
          <a:stretch/>
        </p:blipFill>
        <p:spPr bwMode="auto">
          <a:xfrm>
            <a:off x="508107" y="334041"/>
            <a:ext cx="8096341" cy="50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7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81"/>
          <a:stretch/>
        </p:blipFill>
        <p:spPr bwMode="auto">
          <a:xfrm>
            <a:off x="539552" y="116632"/>
            <a:ext cx="8054661" cy="649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11560" y="1052736"/>
            <a:ext cx="79208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11560" y="4581128"/>
            <a:ext cx="79208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6442" y="5445224"/>
            <a:ext cx="79208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07395" y="6326382"/>
            <a:ext cx="79208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053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58"/>
          <a:stretch/>
        </p:blipFill>
        <p:spPr bwMode="auto">
          <a:xfrm>
            <a:off x="180403" y="880537"/>
            <a:ext cx="8828221" cy="55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42"/>
          <a:stretch/>
        </p:blipFill>
        <p:spPr bwMode="auto">
          <a:xfrm>
            <a:off x="179512" y="332656"/>
            <a:ext cx="8829112" cy="57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192298" y="1844824"/>
            <a:ext cx="870018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9512" y="3140968"/>
            <a:ext cx="870018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25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Background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Hemodynamic </a:t>
            </a:r>
            <a:r>
              <a:rPr lang="en-US" sz="2800" dirty="0">
                <a:solidFill>
                  <a:srgbClr val="FF0000"/>
                </a:solidFill>
              </a:rPr>
              <a:t>instability </a:t>
            </a:r>
            <a:r>
              <a:rPr lang="en-US" sz="2800" dirty="0"/>
              <a:t>is common during </a:t>
            </a:r>
            <a:r>
              <a:rPr lang="en-US" sz="2800" dirty="0" smtClean="0"/>
              <a:t>surgery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Intraoperative </a:t>
            </a:r>
            <a:r>
              <a:rPr lang="en-US" sz="2800" dirty="0">
                <a:solidFill>
                  <a:srgbClr val="FF0000"/>
                </a:solidFill>
              </a:rPr>
              <a:t>hypotension </a:t>
            </a:r>
            <a:r>
              <a:rPr lang="en-US" sz="2800" dirty="0"/>
              <a:t>is associated with injury to heart, kidney, and brain </a:t>
            </a:r>
            <a:r>
              <a:rPr lang="en-US" sz="2800" dirty="0" smtClean="0"/>
              <a:t>and an </a:t>
            </a:r>
            <a:r>
              <a:rPr lang="en-US" sz="2800" dirty="0"/>
              <a:t>increased likelihood of </a:t>
            </a:r>
            <a:r>
              <a:rPr lang="en-US" sz="2800" dirty="0" smtClean="0"/>
              <a:t>mortality </a:t>
            </a:r>
            <a:r>
              <a:rPr lang="en-US" sz="2800" dirty="0"/>
              <a:t>in high-risk </a:t>
            </a:r>
            <a:r>
              <a:rPr lang="en-US" sz="2800" dirty="0" smtClean="0"/>
              <a:t>patients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Preventable risk factor </a:t>
            </a:r>
            <a:r>
              <a:rPr lang="en-US" sz="2800" dirty="0"/>
              <a:t>as arterial pressure is modifiable using intravenous fluids and/or </a:t>
            </a:r>
            <a:r>
              <a:rPr lang="en-US" sz="2800" dirty="0" smtClean="0"/>
              <a:t>vasopressors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3538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th-TH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37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7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Outcomes</a:t>
            </a:r>
            <a:endParaRPr lang="th-TH" b="1" dirty="0"/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70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" b="32158"/>
          <a:stretch/>
        </p:blipFill>
        <p:spPr bwMode="auto">
          <a:xfrm>
            <a:off x="755576" y="19798"/>
            <a:ext cx="7632848" cy="67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755576" y="548680"/>
            <a:ext cx="75608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55576" y="3933056"/>
            <a:ext cx="75608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45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6" b="92661"/>
          <a:stretch/>
        </p:blipFill>
        <p:spPr bwMode="auto">
          <a:xfrm>
            <a:off x="79323" y="620687"/>
            <a:ext cx="9029181" cy="48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6" b="31"/>
          <a:stretch/>
        </p:blipFill>
        <p:spPr bwMode="auto">
          <a:xfrm>
            <a:off x="79331" y="1005554"/>
            <a:ext cx="9029173" cy="399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34"/>
          <a:stretch/>
        </p:blipFill>
        <p:spPr bwMode="auto">
          <a:xfrm>
            <a:off x="79332" y="4317922"/>
            <a:ext cx="9029172" cy="91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79332" y="2492896"/>
            <a:ext cx="90291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3687" y="4029890"/>
            <a:ext cx="90291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3687" y="1484784"/>
            <a:ext cx="90291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0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Discussion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Primary outcome </a:t>
            </a:r>
            <a:r>
              <a:rPr lang="en-US" sz="2800" dirty="0"/>
              <a:t>that was a composite of SIRS and organ </a:t>
            </a:r>
            <a:r>
              <a:rPr lang="en-US" sz="2800" dirty="0" smtClean="0"/>
              <a:t>dysfunction with </a:t>
            </a:r>
            <a:r>
              <a:rPr lang="en-US" sz="2800" dirty="0"/>
              <a:t>a possible synergism between the </a:t>
            </a:r>
            <a:r>
              <a:rPr lang="en-US" sz="2800" dirty="0" smtClean="0"/>
              <a:t>components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Postoperative </a:t>
            </a:r>
            <a:r>
              <a:rPr lang="en-US" sz="2800" dirty="0"/>
              <a:t>acute kidney </a:t>
            </a:r>
            <a:r>
              <a:rPr lang="en-US" sz="2800" dirty="0" smtClean="0"/>
              <a:t>injury is related </a:t>
            </a:r>
            <a:r>
              <a:rPr lang="en-US" sz="2800" dirty="0"/>
              <a:t>to </a:t>
            </a:r>
            <a:r>
              <a:rPr lang="en-US" sz="2800" dirty="0" err="1"/>
              <a:t>hypoperfusion</a:t>
            </a:r>
            <a:r>
              <a:rPr lang="en-US" sz="2800" dirty="0"/>
              <a:t> and systemic inflammation, is associated with sepsis, coagulopathy, and mechanical ventilation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0267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Discussion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This </a:t>
            </a:r>
            <a:r>
              <a:rPr lang="en-US" sz="2800" dirty="0"/>
              <a:t>trial </a:t>
            </a:r>
            <a:r>
              <a:rPr lang="en-US" sz="2800" dirty="0" smtClean="0"/>
              <a:t>add to </a:t>
            </a:r>
            <a:r>
              <a:rPr lang="en-US" sz="2800" dirty="0"/>
              <a:t>the evidence of benefits of personalizing care, especially </a:t>
            </a:r>
            <a:r>
              <a:rPr lang="en-US" sz="2800" dirty="0" smtClean="0">
                <a:solidFill>
                  <a:srgbClr val="FF0000"/>
                </a:solidFill>
              </a:rPr>
              <a:t>in high-risk </a:t>
            </a:r>
            <a:r>
              <a:rPr lang="en-US" sz="2800" dirty="0">
                <a:solidFill>
                  <a:srgbClr val="FF0000"/>
                </a:solidFill>
              </a:rPr>
              <a:t>surgical </a:t>
            </a:r>
            <a:r>
              <a:rPr lang="en-US" sz="2800" dirty="0" smtClean="0">
                <a:solidFill>
                  <a:srgbClr val="FF0000"/>
                </a:solidFill>
              </a:rPr>
              <a:t>patient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Protection against </a:t>
            </a:r>
            <a:r>
              <a:rPr lang="en-US" sz="2800" dirty="0" err="1"/>
              <a:t>hypoperfusion</a:t>
            </a:r>
            <a:r>
              <a:rPr lang="en-US" sz="2800" dirty="0"/>
              <a:t> relies primarily on maintaining </a:t>
            </a:r>
            <a:r>
              <a:rPr lang="en-US" sz="2800" dirty="0">
                <a:solidFill>
                  <a:srgbClr val="FF0000"/>
                </a:solidFill>
              </a:rPr>
              <a:t>adequate intravascular volume and organ </a:t>
            </a:r>
            <a:r>
              <a:rPr lang="en-US" sz="2800" dirty="0" smtClean="0">
                <a:solidFill>
                  <a:srgbClr val="FF0000"/>
                </a:solidFill>
              </a:rPr>
              <a:t>perfusion pressure</a:t>
            </a:r>
          </a:p>
        </p:txBody>
      </p:sp>
    </p:spTree>
    <p:extLst>
      <p:ext uri="{BB962C8B-B14F-4D97-AF65-F5344CB8AC3E}">
        <p14:creationId xmlns:p14="http://schemas.microsoft.com/office/powerpoint/2010/main" val="20267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Limitation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Hemodynamic data were systematically recorded at 10-minute intervals, but the </a:t>
            </a:r>
            <a:r>
              <a:rPr lang="en-US" sz="2800" dirty="0">
                <a:solidFill>
                  <a:srgbClr val="FF0000"/>
                </a:solidFill>
              </a:rPr>
              <a:t>duration of hypotension events was not </a:t>
            </a:r>
            <a:r>
              <a:rPr lang="en-US" sz="2800" dirty="0" smtClean="0">
                <a:solidFill>
                  <a:srgbClr val="FF0000"/>
                </a:solidFill>
              </a:rPr>
              <a:t>recorded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One-quarter </a:t>
            </a:r>
            <a:r>
              <a:rPr lang="en-US" sz="2800" dirty="0"/>
              <a:t>of patients required rescue treatment for persistent hypotension in the standard treatment group, the possibility </a:t>
            </a:r>
            <a:r>
              <a:rPr lang="en-US" sz="2800" dirty="0" smtClean="0"/>
              <a:t>of a </a:t>
            </a:r>
            <a:r>
              <a:rPr lang="en-US" sz="2800" dirty="0">
                <a:solidFill>
                  <a:srgbClr val="FF0000"/>
                </a:solidFill>
              </a:rPr>
              <a:t>longer duration of hypotension cannot be excluded</a:t>
            </a:r>
          </a:p>
          <a:p>
            <a:pPr>
              <a:buFont typeface="Wingdings" panose="05000000000000000000" pitchFamily="2" charset="2"/>
              <a:buChar char="q"/>
            </a:pP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0267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Limitation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Anesthetic agent not identify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Ephedrine </a:t>
            </a:r>
            <a:r>
              <a:rPr lang="en-US" sz="2800" dirty="0"/>
              <a:t>as the first-line vasopressor for standard care, rather than other vasoactive drugs such as phenylephrine(selective </a:t>
            </a:r>
            <a:r>
              <a:rPr lang="el-GR" sz="2800" dirty="0"/>
              <a:t>α</a:t>
            </a:r>
            <a:r>
              <a:rPr lang="en-US" sz="2800" dirty="0"/>
              <a:t> </a:t>
            </a:r>
            <a:r>
              <a:rPr lang="el-GR" sz="2800" dirty="0"/>
              <a:t>1-</a:t>
            </a:r>
            <a:r>
              <a:rPr lang="en-US" sz="2800" dirty="0"/>
              <a:t>adrenergic agonist</a:t>
            </a:r>
            <a:r>
              <a:rPr lang="en-US" sz="2800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Hematocrit threshold not identify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76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Limitation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 intervention could not be </a:t>
            </a:r>
            <a:r>
              <a:rPr lang="en-US" sz="2800" dirty="0" smtClean="0"/>
              <a:t>blinded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Primary </a:t>
            </a:r>
            <a:r>
              <a:rPr lang="en-US" sz="2800" dirty="0" smtClean="0"/>
              <a:t>outcome that </a:t>
            </a:r>
            <a:r>
              <a:rPr lang="en-US" sz="2800" dirty="0"/>
              <a:t>were not subject to observer bias, and health care workers conducting postoperative care who were unaware of </a:t>
            </a:r>
            <a:r>
              <a:rPr lang="en-US" sz="2800" dirty="0" smtClean="0"/>
              <a:t>the study </a:t>
            </a:r>
            <a:r>
              <a:rPr lang="en-US" sz="2800" dirty="0" smtClean="0"/>
              <a:t>assignments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Old criteria of complication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18153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Conclusions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Patients undergoing </a:t>
            </a:r>
            <a:r>
              <a:rPr lang="en-US" sz="2800" dirty="0"/>
              <a:t>abdominal surgery who were at increased postoperative </a:t>
            </a:r>
            <a:r>
              <a:rPr lang="en-US" sz="2800" dirty="0" smtClean="0"/>
              <a:t>risk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Targeting </a:t>
            </a:r>
            <a:r>
              <a:rPr lang="en-US" sz="2800" dirty="0"/>
              <a:t>an individualized systolic blood </a:t>
            </a:r>
            <a:r>
              <a:rPr lang="en-US" sz="2800" dirty="0" smtClean="0"/>
              <a:t>pressure reduced </a:t>
            </a:r>
            <a:r>
              <a:rPr lang="en-US" sz="2800" dirty="0"/>
              <a:t>the risk of postoperative organ </a:t>
            </a:r>
            <a:r>
              <a:rPr lang="en-US" sz="2800" dirty="0" smtClean="0"/>
              <a:t>dysfunction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39553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Chronic hypertension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O</a:t>
            </a:r>
            <a:r>
              <a:rPr lang="en-US" sz="2800" dirty="0" smtClean="0"/>
              <a:t>rgan </a:t>
            </a:r>
            <a:r>
              <a:rPr lang="en-US" sz="2800" dirty="0"/>
              <a:t>blood flow may become pressure dependent at higher blood pressure limits </a:t>
            </a:r>
            <a:r>
              <a:rPr lang="en-US" sz="2800" dirty="0" smtClean="0"/>
              <a:t>due to </a:t>
            </a:r>
            <a:r>
              <a:rPr lang="en-US" sz="2800" dirty="0"/>
              <a:t>a possible </a:t>
            </a:r>
            <a:r>
              <a:rPr lang="en-US" sz="2800" dirty="0">
                <a:solidFill>
                  <a:srgbClr val="FF0000"/>
                </a:solidFill>
              </a:rPr>
              <a:t>rightward shift of the organ </a:t>
            </a:r>
            <a:r>
              <a:rPr lang="en-US" sz="2800" dirty="0" err="1">
                <a:solidFill>
                  <a:srgbClr val="FF0000"/>
                </a:solidFill>
              </a:rPr>
              <a:t>autoregulation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curves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Organs </a:t>
            </a:r>
            <a:r>
              <a:rPr lang="en-US" sz="2800" dirty="0"/>
              <a:t>more susceptible </a:t>
            </a:r>
            <a:r>
              <a:rPr lang="en-US" sz="2800" dirty="0" smtClean="0"/>
              <a:t>to ischemia </a:t>
            </a:r>
            <a:r>
              <a:rPr lang="en-US" sz="2800" dirty="0"/>
              <a:t>at low blood </a:t>
            </a:r>
            <a:r>
              <a:rPr lang="en-US" sz="2800" dirty="0" smtClean="0"/>
              <a:t>pressure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629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Clinical appraisal</a:t>
            </a:r>
            <a:endParaRPr lang="th-TH" b="1" dirty="0"/>
          </a:p>
        </p:txBody>
      </p:sp>
      <p:pic>
        <p:nvPicPr>
          <p:cNvPr id="4" name="ตัวแทนเนื้อหา 3" descr="dded87_40b9ff0bf53840478331915a8ed8b2fb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" t="52206" r="7744" b="3354"/>
          <a:stretch/>
        </p:blipFill>
        <p:spPr>
          <a:xfrm>
            <a:off x="-5090" y="1901760"/>
            <a:ext cx="9149090" cy="2539039"/>
          </a:xfrm>
        </p:spPr>
      </p:pic>
      <p:pic>
        <p:nvPicPr>
          <p:cNvPr id="5" name="ตัวแทนเนื้อหา 3" descr="dded87_40b9ff0bf53840478331915a8ed8b2fb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28546" r="7912" b="35269"/>
          <a:stretch/>
        </p:blipFill>
        <p:spPr>
          <a:xfrm>
            <a:off x="0" y="3917984"/>
            <a:ext cx="9144000" cy="2104571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5148064" y="1631144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76056" y="3575360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24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Clinical appraisal</a:t>
            </a:r>
            <a:endParaRPr lang="th-TH" b="1" dirty="0"/>
          </a:p>
        </p:txBody>
      </p:sp>
      <p:pic>
        <p:nvPicPr>
          <p:cNvPr id="6" name="ตัวแทนเนื้อหา 5" descr="dded87_40b9ff0bf53840478331915a8ed8b2fb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t="29143" r="7744" b="37128"/>
          <a:stretch/>
        </p:blipFill>
        <p:spPr>
          <a:xfrm>
            <a:off x="0" y="1907872"/>
            <a:ext cx="9144000" cy="1933835"/>
          </a:xfrm>
        </p:spPr>
      </p:pic>
      <p:pic>
        <p:nvPicPr>
          <p:cNvPr id="7" name="รูปภาพ 6" descr="dded87_40b9ff0bf53840478331915a8ed8b2fb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39166" r="7879" b="30417"/>
          <a:stretch/>
        </p:blipFill>
        <p:spPr>
          <a:xfrm>
            <a:off x="-9695" y="3852088"/>
            <a:ext cx="9153695" cy="1747898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7643089" y="1709264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266825" y="359424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82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Clinical appraisal</a:t>
            </a:r>
            <a:endParaRPr lang="th-TH" b="1" dirty="0"/>
          </a:p>
        </p:txBody>
      </p:sp>
      <p:pic>
        <p:nvPicPr>
          <p:cNvPr id="4" name="ตัวแทนเนื้อหา 3" descr="dded87_40b9ff0bf53840478331915a8ed8b2fb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t="33790" r="7912" b="46197"/>
          <a:stretch/>
        </p:blipFill>
        <p:spPr>
          <a:xfrm>
            <a:off x="-1" y="1884344"/>
            <a:ext cx="9145017" cy="1152128"/>
          </a:xfrm>
        </p:spPr>
      </p:pic>
      <p:pic>
        <p:nvPicPr>
          <p:cNvPr id="5" name="รูปภาพ 4" descr="dded87_40b9ff0bf53840478331915a8ed8b2fb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3122" r="7728" b="34943"/>
          <a:stretch/>
        </p:blipFill>
        <p:spPr>
          <a:xfrm>
            <a:off x="-1" y="3081824"/>
            <a:ext cx="9144001" cy="240292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5292080" y="162737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148064" y="2792278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9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3" descr="dded87_40b9ff0bf53840478331915a8ed8b2fb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7" t="16902" r="7913" b="43070"/>
          <a:stretch/>
        </p:blipFill>
        <p:spPr>
          <a:xfrm>
            <a:off x="5043054" y="1685736"/>
            <a:ext cx="4100945" cy="2299474"/>
          </a:xfrm>
          <a:prstGeom prst="rect">
            <a:avLst/>
          </a:prstGeom>
        </p:spPr>
      </p:pic>
      <p:pic>
        <p:nvPicPr>
          <p:cNvPr id="4" name="ตัวแทนเนื้อหา 3" descr="dded87_40b9ff0bf53840478331915a8ed8b2fb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t="17528" r="51470" b="38692"/>
          <a:stretch/>
        </p:blipFill>
        <p:spPr>
          <a:xfrm>
            <a:off x="3270" y="1685736"/>
            <a:ext cx="4784754" cy="2676564"/>
          </a:xfr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Clinical appraisal</a:t>
            </a:r>
            <a:endParaRPr lang="th-TH" b="1" dirty="0"/>
          </a:p>
        </p:txBody>
      </p:sp>
      <p:pic>
        <p:nvPicPr>
          <p:cNvPr id="5" name="ตัวแทนเนื้อหา 3" descr="dded87_40b9ff0bf53840478331915a8ed8b2fb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9" t="19517" r="7744" b="46762"/>
          <a:stretch/>
        </p:blipFill>
        <p:spPr>
          <a:xfrm>
            <a:off x="611560" y="4224272"/>
            <a:ext cx="4990693" cy="2141984"/>
          </a:xfrm>
          <a:prstGeom prst="rect">
            <a:avLst/>
          </a:prstGeom>
        </p:spPr>
      </p:pic>
      <p:pic>
        <p:nvPicPr>
          <p:cNvPr id="7" name="ตัวแทนเนื้อหา 3" descr="dded87_40b9ff0bf53840478331915a8ed8b2fb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7" t="16902" r="7913" b="43070"/>
          <a:stretch/>
        </p:blipFill>
        <p:spPr>
          <a:xfrm>
            <a:off x="5043053" y="4138790"/>
            <a:ext cx="4100945" cy="2299474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5565706" y="1487128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564723" y="393452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7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Clinical appraisal</a:t>
            </a:r>
            <a:endParaRPr lang="th-TH" b="1" dirty="0"/>
          </a:p>
        </p:txBody>
      </p:sp>
      <p:pic>
        <p:nvPicPr>
          <p:cNvPr id="4" name="ตัวแทนเนื้อหา 3" descr="dded87_40b9ff0bf53840478331915a8ed8b2fb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8" t="16902" r="7913" b="43070"/>
          <a:stretch/>
        </p:blipFill>
        <p:spPr>
          <a:xfrm>
            <a:off x="0" y="1830766"/>
            <a:ext cx="9144000" cy="2299474"/>
          </a:xfrm>
        </p:spPr>
      </p:pic>
      <p:pic>
        <p:nvPicPr>
          <p:cNvPr id="5" name="รูปภาพ 4" descr="dded87_40b9ff0bf53840478331915a8ed8b2fb.pdf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22841" r="7728" b="38579"/>
          <a:stretch/>
        </p:blipFill>
        <p:spPr>
          <a:xfrm>
            <a:off x="-1" y="3986224"/>
            <a:ext cx="9144001" cy="2210651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5565706" y="1694742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565705" y="3782974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02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Clinical appraisal</a:t>
            </a:r>
            <a:endParaRPr lang="th-TH" b="1" dirty="0"/>
          </a:p>
        </p:txBody>
      </p:sp>
      <p:pic>
        <p:nvPicPr>
          <p:cNvPr id="4" name="ตัวแทนเนื้อหา 3" descr="dded87_40b9ff0bf53840478331915a8ed8b2fb.pdf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" t="44109" r="8080" b="24307"/>
          <a:stretch/>
        </p:blipFill>
        <p:spPr>
          <a:xfrm>
            <a:off x="0" y="1886487"/>
            <a:ext cx="9144000" cy="1821585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5565706" y="1691848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√</a:t>
            </a:r>
            <a:endParaRPr lang="th-TH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52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918" y="2749980"/>
            <a:ext cx="7886700" cy="13255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Thank you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8978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Optimal blood pressure </a:t>
            </a:r>
            <a:r>
              <a:rPr lang="en-US" b="1" dirty="0" smtClean="0"/>
              <a:t>threshold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Systolic </a:t>
            </a:r>
            <a:r>
              <a:rPr lang="en-US" sz="2800" dirty="0"/>
              <a:t>blood </a:t>
            </a:r>
            <a:r>
              <a:rPr lang="en-US" sz="2800" dirty="0" smtClean="0"/>
              <a:t>pressure</a:t>
            </a:r>
            <a:r>
              <a:rPr lang="en-US" sz="2800" dirty="0" smtClean="0">
                <a:solidFill>
                  <a:srgbClr val="FF0000"/>
                </a:solidFill>
              </a:rPr>
              <a:t>(SBP</a:t>
            </a:r>
            <a:r>
              <a:rPr lang="en-US" sz="2800" dirty="0">
                <a:solidFill>
                  <a:srgbClr val="FF0000"/>
                </a:solidFill>
              </a:rPr>
              <a:t>) less than 80 </a:t>
            </a:r>
            <a:r>
              <a:rPr lang="en-US" sz="2800" dirty="0" smtClean="0">
                <a:solidFill>
                  <a:srgbClr val="FF0000"/>
                </a:solidFill>
              </a:rPr>
              <a:t>mmHg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Mean </a:t>
            </a:r>
            <a:r>
              <a:rPr lang="en-US" sz="2800" dirty="0"/>
              <a:t>arterial </a:t>
            </a:r>
            <a:r>
              <a:rPr lang="en-US" sz="2800" dirty="0" smtClean="0"/>
              <a:t>pressure</a:t>
            </a:r>
            <a:r>
              <a:rPr lang="en-US" sz="2800" dirty="0" smtClean="0">
                <a:solidFill>
                  <a:srgbClr val="FF0000"/>
                </a:solidFill>
              </a:rPr>
              <a:t>(MAP) </a:t>
            </a:r>
            <a:r>
              <a:rPr lang="en-US" sz="2800" dirty="0">
                <a:solidFill>
                  <a:srgbClr val="FF0000"/>
                </a:solidFill>
              </a:rPr>
              <a:t>less </a:t>
            </a:r>
            <a:r>
              <a:rPr lang="en-US" sz="2800" dirty="0" smtClean="0">
                <a:solidFill>
                  <a:srgbClr val="FF0000"/>
                </a:solidFill>
              </a:rPr>
              <a:t>than 60 mmHg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Reduction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FF0000"/>
                </a:solidFill>
              </a:rPr>
              <a:t>30% to 50% from </a:t>
            </a:r>
            <a:r>
              <a:rPr lang="en-US" sz="2800" dirty="0" smtClean="0">
                <a:solidFill>
                  <a:srgbClr val="FF0000"/>
                </a:solidFill>
              </a:rPr>
              <a:t>baseline</a:t>
            </a:r>
            <a:endParaRPr lang="th-TH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Study Design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Multicenter, parallel-group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Randomized </a:t>
            </a:r>
            <a:r>
              <a:rPr lang="en-US" sz="2800" dirty="0"/>
              <a:t>clinical trial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9 French </a:t>
            </a:r>
            <a:r>
              <a:rPr lang="en-US" sz="2800" dirty="0"/>
              <a:t>university and </a:t>
            </a:r>
            <a:r>
              <a:rPr lang="en-US" sz="2800" dirty="0" err="1"/>
              <a:t>nonuniversity</a:t>
            </a:r>
            <a:r>
              <a:rPr lang="en-US" sz="2800" dirty="0"/>
              <a:t> </a:t>
            </a:r>
            <a:r>
              <a:rPr lang="en-US" sz="2800" dirty="0" smtClean="0"/>
              <a:t>hospitals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The </a:t>
            </a:r>
            <a:r>
              <a:rPr lang="en-US" sz="2800" dirty="0" err="1" smtClean="0"/>
              <a:t>trialprotocol</a:t>
            </a:r>
            <a:r>
              <a:rPr lang="en-US" sz="2800" dirty="0" smtClean="0"/>
              <a:t> </a:t>
            </a:r>
            <a:r>
              <a:rPr lang="en-US" sz="2800" dirty="0"/>
              <a:t>was approved for all centers </a:t>
            </a:r>
            <a:r>
              <a:rPr lang="en-US" sz="2800" dirty="0" smtClean="0"/>
              <a:t>by </a:t>
            </a:r>
            <a:r>
              <a:rPr lang="en-US" sz="2800" dirty="0"/>
              <a:t>the ethics committee at the Clermont-Ferrand </a:t>
            </a:r>
            <a:r>
              <a:rPr lang="en-US" sz="2800" dirty="0" smtClean="0"/>
              <a:t>University Hospital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314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/>
              <a:t>Study Participants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50 years or </a:t>
            </a:r>
            <a:r>
              <a:rPr lang="en-US" sz="2800" dirty="0" smtClean="0"/>
              <a:t>older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Scheduled </a:t>
            </a:r>
            <a:r>
              <a:rPr lang="en-US" sz="2800" dirty="0"/>
              <a:t>to undergo </a:t>
            </a:r>
            <a:r>
              <a:rPr lang="en-US" sz="2800" dirty="0" smtClean="0"/>
              <a:t>surgery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Under </a:t>
            </a:r>
            <a:r>
              <a:rPr lang="en-US" sz="2800" dirty="0"/>
              <a:t>general anesthesia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Expected </a:t>
            </a:r>
            <a:r>
              <a:rPr lang="en-US" sz="2800" dirty="0"/>
              <a:t>duration of </a:t>
            </a:r>
            <a:r>
              <a:rPr lang="en-US" sz="2800" dirty="0" smtClean="0"/>
              <a:t>2 hours </a:t>
            </a:r>
            <a:r>
              <a:rPr lang="en-US" sz="2800" dirty="0"/>
              <a:t>or </a:t>
            </a:r>
            <a:r>
              <a:rPr lang="en-US" sz="2800" dirty="0" smtClean="0"/>
              <a:t>longer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ASA PS class 2 or higher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Preoperative acute </a:t>
            </a:r>
            <a:r>
              <a:rPr lang="en-US" sz="2800" dirty="0"/>
              <a:t>kidney injury risk </a:t>
            </a:r>
            <a:r>
              <a:rPr lang="en-US" sz="2800" dirty="0" smtClean="0"/>
              <a:t>index class 3 or </a:t>
            </a:r>
            <a:r>
              <a:rPr lang="en-US" sz="2800" dirty="0"/>
              <a:t>higher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7586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Preoperative </a:t>
            </a:r>
            <a:r>
              <a:rPr lang="en-US" b="1" dirty="0" smtClean="0"/>
              <a:t>acute </a:t>
            </a:r>
            <a:br>
              <a:rPr lang="en-US" b="1" dirty="0" smtClean="0"/>
            </a:br>
            <a:r>
              <a:rPr lang="en-US" b="1" dirty="0" smtClean="0"/>
              <a:t>kidney injury </a:t>
            </a:r>
            <a:r>
              <a:rPr lang="en-US" b="1" dirty="0"/>
              <a:t>risk index 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th-TH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1"/>
          <a:stretch/>
        </p:blipFill>
        <p:spPr bwMode="auto">
          <a:xfrm>
            <a:off x="1259632" y="1772817"/>
            <a:ext cx="6752325" cy="4176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339752" y="6334147"/>
            <a:ext cx="6647865" cy="4572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>
                <a:solidFill>
                  <a:schemeClr val="tx1"/>
                </a:solidFill>
              </a:rPr>
              <a:t>14. </a:t>
            </a:r>
            <a:r>
              <a:rPr lang="en-US" sz="1100" dirty="0" err="1">
                <a:solidFill>
                  <a:schemeClr val="tx1"/>
                </a:solidFill>
              </a:rPr>
              <a:t>Kheterpal</a:t>
            </a:r>
            <a:r>
              <a:rPr lang="en-US" sz="1100" dirty="0">
                <a:solidFill>
                  <a:schemeClr val="tx1"/>
                </a:solidFill>
              </a:rPr>
              <a:t> S, </a:t>
            </a:r>
            <a:r>
              <a:rPr lang="en-US" sz="1100" dirty="0" err="1">
                <a:solidFill>
                  <a:schemeClr val="tx1"/>
                </a:solidFill>
              </a:rPr>
              <a:t>Tremper</a:t>
            </a:r>
            <a:r>
              <a:rPr lang="en-US" sz="1100" dirty="0">
                <a:solidFill>
                  <a:schemeClr val="tx1"/>
                </a:solidFill>
              </a:rPr>
              <a:t> KK, Heung M, et </a:t>
            </a:r>
            <a:r>
              <a:rPr lang="en-US" sz="1100" dirty="0" smtClean="0">
                <a:solidFill>
                  <a:schemeClr val="tx1"/>
                </a:solidFill>
              </a:rPr>
              <a:t>al. Development </a:t>
            </a:r>
            <a:r>
              <a:rPr lang="en-US" sz="1100" dirty="0">
                <a:solidFill>
                  <a:schemeClr val="tx1"/>
                </a:solidFill>
              </a:rPr>
              <a:t>and validation of an acute </a:t>
            </a:r>
            <a:r>
              <a:rPr lang="en-US" sz="1100" dirty="0" smtClean="0">
                <a:solidFill>
                  <a:schemeClr val="tx1"/>
                </a:solidFill>
              </a:rPr>
              <a:t>kidney injury </a:t>
            </a:r>
            <a:r>
              <a:rPr lang="en-US" sz="1100" dirty="0">
                <a:solidFill>
                  <a:schemeClr val="tx1"/>
                </a:solidFill>
              </a:rPr>
              <a:t>risk index for patients undergoing </a:t>
            </a:r>
            <a:r>
              <a:rPr lang="en-US" sz="1100" dirty="0" smtClean="0">
                <a:solidFill>
                  <a:schemeClr val="tx1"/>
                </a:solidFill>
              </a:rPr>
              <a:t>general surgery</a:t>
            </a:r>
            <a:r>
              <a:rPr lang="en-US" sz="1100" dirty="0">
                <a:solidFill>
                  <a:schemeClr val="tx1"/>
                </a:solidFill>
              </a:rPr>
              <a:t>: results from a national data </a:t>
            </a:r>
            <a:r>
              <a:rPr lang="en-US" sz="1100" dirty="0" smtClean="0">
                <a:solidFill>
                  <a:schemeClr val="tx1"/>
                </a:solidFill>
              </a:rPr>
              <a:t>set. Anesthesiology</a:t>
            </a:r>
            <a:r>
              <a:rPr lang="en-US" sz="1100" dirty="0">
                <a:solidFill>
                  <a:schemeClr val="tx1"/>
                </a:solidFill>
              </a:rPr>
              <a:t>. 2009;110(3):505-515.</a:t>
            </a:r>
            <a:endParaRPr lang="th-TH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Exclusion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Uncontrolled </a:t>
            </a:r>
            <a:r>
              <a:rPr lang="en-US" sz="2800" dirty="0"/>
              <a:t>hypertension (SBP ≥180 mm Hg or </a:t>
            </a:r>
            <a:r>
              <a:rPr lang="en-US" sz="2800" dirty="0" smtClean="0"/>
              <a:t>diastolic blood </a:t>
            </a:r>
            <a:r>
              <a:rPr lang="en-US" sz="2800" dirty="0"/>
              <a:t>pressure ≥110 mm Hg</a:t>
            </a:r>
            <a:r>
              <a:rPr lang="en-US" sz="2800" dirty="0" smtClean="0"/>
              <a:t>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CKD(GFR&lt;30 </a:t>
            </a:r>
            <a:r>
              <a:rPr lang="en-US" sz="1600" dirty="0"/>
              <a:t>mL/min/1.73 m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  <a:r>
              <a:rPr lang="en-US" sz="2800" dirty="0" smtClean="0"/>
              <a:t>) or ESRD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Acute </a:t>
            </a:r>
            <a:r>
              <a:rPr lang="en-US" sz="2800" dirty="0"/>
              <a:t>or decompensated heart failure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Acute </a:t>
            </a:r>
            <a:r>
              <a:rPr lang="en-US" sz="2800" dirty="0"/>
              <a:t>coronary </a:t>
            </a:r>
            <a:r>
              <a:rPr lang="en-US" sz="2800" dirty="0" smtClean="0"/>
              <a:t>syndrome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Preoperative </a:t>
            </a:r>
            <a:r>
              <a:rPr lang="en-US" sz="2800" dirty="0"/>
              <a:t>sepsis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Already receiving norepinephrine infusion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Required </a:t>
            </a:r>
            <a:r>
              <a:rPr lang="en-US" sz="2800" dirty="0"/>
              <a:t>renal vascular </a:t>
            </a:r>
            <a:r>
              <a:rPr lang="en-US" sz="2800" dirty="0" smtClean="0"/>
              <a:t>surgery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 smtClean="0"/>
              <a:t>Enrolled </a:t>
            </a:r>
            <a:r>
              <a:rPr lang="en-US" sz="2800" dirty="0"/>
              <a:t>in another </a:t>
            </a:r>
            <a:r>
              <a:rPr lang="en-US" sz="2800" dirty="0" smtClean="0"/>
              <a:t>study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7586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403</TotalTime>
  <Words>965</Words>
  <Application>Microsoft Office PowerPoint</Application>
  <PresentationFormat>นำเสนอทางหน้าจอ (4:3)</PresentationFormat>
  <Paragraphs>157</Paragraphs>
  <Slides>46</Slides>
  <Notes>38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46</vt:i4>
      </vt:variant>
    </vt:vector>
  </HeadingPairs>
  <TitlesOfParts>
    <vt:vector size="47" baseType="lpstr">
      <vt:lpstr>ชุดรูปแบบของ Office</vt:lpstr>
      <vt:lpstr>Journal club</vt:lpstr>
      <vt:lpstr>งานนำเสนอ PowerPoint</vt:lpstr>
      <vt:lpstr>Background</vt:lpstr>
      <vt:lpstr>Chronic hypertension</vt:lpstr>
      <vt:lpstr>Optimal blood pressure threshold</vt:lpstr>
      <vt:lpstr>Study Design</vt:lpstr>
      <vt:lpstr>Study Participants</vt:lpstr>
      <vt:lpstr>Preoperative acute  kidney injury risk index </vt:lpstr>
      <vt:lpstr>Exclusion</vt:lpstr>
      <vt:lpstr>Study Interventions</vt:lpstr>
      <vt:lpstr>Fluid management</vt:lpstr>
      <vt:lpstr>Standard treatment group</vt:lpstr>
      <vt:lpstr>Individualized treatment group</vt:lpstr>
      <vt:lpstr>Primary outcome </vt:lpstr>
      <vt:lpstr>Organ dysfunction</vt:lpstr>
      <vt:lpstr>RIFLE criteria</vt:lpstr>
      <vt:lpstr>Organ dysfunction</vt:lpstr>
      <vt:lpstr>SOFA score</vt:lpstr>
      <vt:lpstr>Secondary outcomes </vt:lpstr>
      <vt:lpstr>Postoperative complications </vt:lpstr>
      <vt:lpstr>Postoperative complications </vt:lpstr>
      <vt:lpstr>Randomization and Blinding</vt:lpstr>
      <vt:lpstr>งานนำเสนอ PowerPoint</vt:lpstr>
      <vt:lpstr>งานนำเสนอ PowerPoint</vt:lpstr>
      <vt:lpstr>Results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Outcomes</vt:lpstr>
      <vt:lpstr>งานนำเสนอ PowerPoint</vt:lpstr>
      <vt:lpstr>งานนำเสนอ PowerPoint</vt:lpstr>
      <vt:lpstr>Discussion</vt:lpstr>
      <vt:lpstr>Discussion</vt:lpstr>
      <vt:lpstr>Limitation</vt:lpstr>
      <vt:lpstr>Limitation</vt:lpstr>
      <vt:lpstr>Limitation</vt:lpstr>
      <vt:lpstr>Conclusions</vt:lpstr>
      <vt:lpstr>Clinical appraisal</vt:lpstr>
      <vt:lpstr>Clinical appraisal</vt:lpstr>
      <vt:lpstr>Clinical appraisal</vt:lpstr>
      <vt:lpstr>Clinical appraisal</vt:lpstr>
      <vt:lpstr>Clinical appraisal</vt:lpstr>
      <vt:lpstr>Clinical appraisal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Noy</dc:creator>
  <cp:lastModifiedBy>Noy</cp:lastModifiedBy>
  <cp:revision>24</cp:revision>
  <cp:lastPrinted>2018-01-09T14:14:10Z</cp:lastPrinted>
  <dcterms:created xsi:type="dcterms:W3CDTF">2018-01-05T14:46:57Z</dcterms:created>
  <dcterms:modified xsi:type="dcterms:W3CDTF">2018-01-15T15:53:28Z</dcterms:modified>
</cp:coreProperties>
</file>